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naheim"/>
      <p:regular r:id="rId17"/>
    </p:embeddedFont>
    <p:embeddedFont>
      <p:font typeface="Inter Tight"/>
      <p:regular r:id="rId18"/>
      <p:bold r:id="rId19"/>
      <p:italic r:id="rId20"/>
      <p:boldItalic r:id="rId21"/>
    </p:embeddedFont>
    <p:embeddedFont>
      <p:font typeface="Inter Tight ExtraBold"/>
      <p:bold r:id="rId22"/>
      <p:boldItalic r:id="rId23"/>
    </p:embeddedFont>
    <p:embeddedFont>
      <p:font typeface="Sen"/>
      <p:regular r:id="rId24"/>
      <p:bold r:id="rId25"/>
    </p:embeddedFont>
    <p:embeddedFont>
      <p:font typeface="DM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Tight-italic.fntdata"/><Relationship Id="rId22" Type="http://schemas.openxmlformats.org/officeDocument/2006/relationships/font" Target="fonts/InterTightExtraBold-bold.fntdata"/><Relationship Id="rId21" Type="http://schemas.openxmlformats.org/officeDocument/2006/relationships/font" Target="fonts/InterTight-boldItalic.fntdata"/><Relationship Id="rId24" Type="http://schemas.openxmlformats.org/officeDocument/2006/relationships/font" Target="fonts/Sen-regular.fntdata"/><Relationship Id="rId23" Type="http://schemas.openxmlformats.org/officeDocument/2006/relationships/font" Target="fonts/InterTightExtra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-regular.fntdata"/><Relationship Id="rId25" Type="http://schemas.openxmlformats.org/officeDocument/2006/relationships/font" Target="fonts/Sen-bold.fntdata"/><Relationship Id="rId28" Type="http://schemas.openxmlformats.org/officeDocument/2006/relationships/font" Target="fonts/DMSans-italic.fntdata"/><Relationship Id="rId27" Type="http://schemas.openxmlformats.org/officeDocument/2006/relationships/font" Target="fonts/DM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M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naheim-regular.fntdata"/><Relationship Id="rId16" Type="http://schemas.openxmlformats.org/officeDocument/2006/relationships/slide" Target="slides/slide12.xml"/><Relationship Id="rId19" Type="http://schemas.openxmlformats.org/officeDocument/2006/relationships/font" Target="fonts/InterTight-bold.fntdata"/><Relationship Id="rId18" Type="http://schemas.openxmlformats.org/officeDocument/2006/relationships/font" Target="fonts/InterT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31aa0eb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31aa0eb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31aa0ebd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b31aa0ebd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8eb01e22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8eb01e22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32fcd1e9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b32fcd1e9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31aa0ebd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b31aa0ebd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adcafc7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adcafc7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acc4cd6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acc4cd6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32fcd1e9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b32fcd1e9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adcafc7a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adcafc7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adcafc7a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adcafc7a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32fcd1e98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32fcd1e9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31aa0ebd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31aa0ebd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61500" y="900850"/>
            <a:ext cx="4821000" cy="24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61500" y="3517300"/>
            <a:ext cx="4821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69788" y="4334212"/>
            <a:ext cx="542875" cy="108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-548800" y="-633041"/>
            <a:ext cx="10290925" cy="4275465"/>
            <a:chOff x="-548800" y="-633041"/>
            <a:chExt cx="10290925" cy="4275465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48800" y="2691636"/>
              <a:ext cx="952850" cy="950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34900" y="-633041"/>
              <a:ext cx="1707224" cy="1703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1284000" y="1057549"/>
            <a:ext cx="6576000" cy="17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1284000" y="2928887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9" name="Google Shape;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4993049">
            <a:off x="54873" y="3773907"/>
            <a:ext cx="1433530" cy="117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72206">
            <a:off x="6528185" y="2955854"/>
            <a:ext cx="3742325" cy="239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171832">
            <a:off x="-1451141" y="-482171"/>
            <a:ext cx="3742327" cy="239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1672799" y="16213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1672799" y="278824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5870349" y="16213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5870349" y="278824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1672799" y="39550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870349" y="39550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968150" y="1250000"/>
            <a:ext cx="70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8" type="title"/>
          </p:nvPr>
        </p:nvSpPr>
        <p:spPr>
          <a:xfrm>
            <a:off x="5165650" y="1250000"/>
            <a:ext cx="70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968150" y="2404187"/>
            <a:ext cx="70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150650" y="2404177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968150" y="3618738"/>
            <a:ext cx="70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150650" y="3618738"/>
            <a:ext cx="7347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6" type="subTitle"/>
          </p:nvPr>
        </p:nvSpPr>
        <p:spPr>
          <a:xfrm>
            <a:off x="1672799" y="124999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7" type="subTitle"/>
          </p:nvPr>
        </p:nvSpPr>
        <p:spPr>
          <a:xfrm>
            <a:off x="1672799" y="240418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8" type="subTitle"/>
          </p:nvPr>
        </p:nvSpPr>
        <p:spPr>
          <a:xfrm>
            <a:off x="1672799" y="361873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9" type="subTitle"/>
          </p:nvPr>
        </p:nvSpPr>
        <p:spPr>
          <a:xfrm>
            <a:off x="5870349" y="12500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20" type="subTitle"/>
          </p:nvPr>
        </p:nvSpPr>
        <p:spPr>
          <a:xfrm>
            <a:off x="5870349" y="240417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1" type="subTitle"/>
          </p:nvPr>
        </p:nvSpPr>
        <p:spPr>
          <a:xfrm>
            <a:off x="5870349" y="361873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35825" y="-948925"/>
            <a:ext cx="3160563" cy="314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543300" y="2273900"/>
            <a:ext cx="3263700" cy="32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55997">
            <a:off x="-450939" y="-201640"/>
            <a:ext cx="1097813" cy="109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464050" y="-225725"/>
            <a:ext cx="454225" cy="9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3275" y="4484175"/>
            <a:ext cx="776500" cy="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2038200" y="2361550"/>
            <a:ext cx="5067600" cy="9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2" type="title"/>
          </p:nvPr>
        </p:nvSpPr>
        <p:spPr>
          <a:xfrm>
            <a:off x="3745950" y="751050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>
                <a:solidFill>
                  <a:schemeClr val="l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2038200" y="374557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2" name="Google Shape;10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46472">
            <a:off x="-248660" y="23356"/>
            <a:ext cx="1032266" cy="103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00" y="196150"/>
            <a:ext cx="650176" cy="6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1100" y="4279625"/>
            <a:ext cx="650176" cy="6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648601" y="-995762"/>
            <a:ext cx="2169174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0774" y="3600150"/>
            <a:ext cx="2169174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4231">
            <a:off x="7784304" y="4447410"/>
            <a:ext cx="1715969" cy="109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88260">
            <a:off x="-171868" y="685259"/>
            <a:ext cx="1029860" cy="105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13" name="Google Shape;11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574200" y="4335078"/>
            <a:ext cx="968400" cy="96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6"/>
          <p:cNvGrpSpPr/>
          <p:nvPr/>
        </p:nvGrpSpPr>
        <p:grpSpPr>
          <a:xfrm>
            <a:off x="-2177951" y="-1759550"/>
            <a:ext cx="13499926" cy="8802426"/>
            <a:chOff x="-2177951" y="-1759550"/>
            <a:chExt cx="13499926" cy="8802426"/>
          </a:xfrm>
        </p:grpSpPr>
        <p:pic>
          <p:nvPicPr>
            <p:cNvPr id="115" name="Google Shape;11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61412" y="-1759550"/>
              <a:ext cx="3160563" cy="3143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-2177951" y="3899863"/>
              <a:ext cx="3160563" cy="31430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284855">
            <a:off x="-71660" y="36662"/>
            <a:ext cx="980844" cy="805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2649" y="4549575"/>
            <a:ext cx="2169174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88298">
            <a:off x="403436" y="-29634"/>
            <a:ext cx="998836" cy="102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32">
            <a:off x="280624" y="4837144"/>
            <a:ext cx="616900" cy="61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32">
            <a:off x="957639" y="4837144"/>
            <a:ext cx="616900" cy="615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7"/>
          <p:cNvGrpSpPr/>
          <p:nvPr/>
        </p:nvGrpSpPr>
        <p:grpSpPr>
          <a:xfrm>
            <a:off x="199975" y="99238"/>
            <a:ext cx="8944036" cy="918486"/>
            <a:chOff x="199975" y="99238"/>
            <a:chExt cx="8944036" cy="918486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4599" y="99238"/>
              <a:ext cx="899412" cy="88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9975" y="696548"/>
              <a:ext cx="328050" cy="321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713225" y="1215750"/>
            <a:ext cx="77109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30" name="Google Shape;130;p18"/>
          <p:cNvGrpSpPr/>
          <p:nvPr/>
        </p:nvGrpSpPr>
        <p:grpSpPr>
          <a:xfrm>
            <a:off x="-2583900" y="-1852100"/>
            <a:ext cx="14175363" cy="8563513"/>
            <a:chOff x="-2583900" y="-1852100"/>
            <a:chExt cx="14175363" cy="8563513"/>
          </a:xfrm>
        </p:grpSpPr>
        <p:pic>
          <p:nvPicPr>
            <p:cNvPr id="131" name="Google Shape;13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430900" y="-1852100"/>
              <a:ext cx="3160563" cy="3143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-2583900" y="3465837"/>
              <a:ext cx="3263700" cy="3245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9875" y="58475"/>
            <a:ext cx="851800" cy="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369925" y="4369425"/>
            <a:ext cx="517100" cy="10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713225" y="1215750"/>
            <a:ext cx="7710900" cy="30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38" name="Google Shape;138;p19"/>
          <p:cNvGrpSpPr/>
          <p:nvPr/>
        </p:nvGrpSpPr>
        <p:grpSpPr>
          <a:xfrm>
            <a:off x="-2505850" y="-1927275"/>
            <a:ext cx="14237625" cy="8154063"/>
            <a:chOff x="-2505850" y="-1927275"/>
            <a:chExt cx="14237625" cy="8154063"/>
          </a:xfrm>
        </p:grpSpPr>
        <p:pic>
          <p:nvPicPr>
            <p:cNvPr id="139" name="Google Shape;13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505850" y="-1927275"/>
              <a:ext cx="3160563" cy="3143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468075" y="2981212"/>
              <a:ext cx="3263700" cy="3245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55997">
            <a:off x="-172689" y="-382790"/>
            <a:ext cx="1097813" cy="109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369925" y="-256975"/>
            <a:ext cx="517100" cy="10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3275" y="4484175"/>
            <a:ext cx="776500" cy="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1882813" y="3100300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1226413" y="1126425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47" name="Google Shape;14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99249" y="4230525"/>
            <a:ext cx="2169174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88248">
            <a:off x="8032992" y="3748450"/>
            <a:ext cx="968717" cy="9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21095">
            <a:off x="-33350" y="4340809"/>
            <a:ext cx="1707225" cy="170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65" y="111079"/>
            <a:ext cx="603400" cy="5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88251">
            <a:off x="189986" y="652897"/>
            <a:ext cx="362121" cy="371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52350" y="2304225"/>
            <a:ext cx="5067600" cy="10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52350" y="698400"/>
            <a:ext cx="10539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>
                <a:solidFill>
                  <a:schemeClr val="accent3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52350" y="396637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57651">
            <a:off x="8048765" y="-176612"/>
            <a:ext cx="1196589" cy="119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175" y="-422325"/>
            <a:ext cx="8746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269788" y="4334212"/>
            <a:ext cx="542875" cy="10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930700" y="916100"/>
            <a:ext cx="35196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930700" y="3212150"/>
            <a:ext cx="3519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1"/>
          <p:cNvSpPr/>
          <p:nvPr>
            <p:ph idx="2" type="pic"/>
          </p:nvPr>
        </p:nvSpPr>
        <p:spPr>
          <a:xfrm flipH="1">
            <a:off x="5273100" y="533863"/>
            <a:ext cx="2910000" cy="40758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56" name="Google Shape;15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550475" y="4604012"/>
            <a:ext cx="3263700" cy="32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601956">
            <a:off x="-325189" y="36115"/>
            <a:ext cx="1177253" cy="117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24837">
            <a:off x="422945" y="33292"/>
            <a:ext cx="580563" cy="56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0000" y="1637550"/>
            <a:ext cx="3137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720000" y="2700750"/>
            <a:ext cx="3137700" cy="1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2" name="Google Shape;16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407019">
            <a:off x="-494968" y="4075127"/>
            <a:ext cx="2018801" cy="12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03026">
            <a:off x="8175481" y="167010"/>
            <a:ext cx="1349523" cy="1107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2"/>
          <p:cNvGrpSpPr/>
          <p:nvPr/>
        </p:nvGrpSpPr>
        <p:grpSpPr>
          <a:xfrm>
            <a:off x="-1500015" y="-537662"/>
            <a:ext cx="11976524" cy="6712563"/>
            <a:chOff x="-1500015" y="-537662"/>
            <a:chExt cx="11976524" cy="6712563"/>
          </a:xfrm>
        </p:grpSpPr>
        <p:pic>
          <p:nvPicPr>
            <p:cNvPr id="165" name="Google Shape;16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07335" y="4020575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1500015" y="-537662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88287">
            <a:off x="7900411" y="63196"/>
            <a:ext cx="742952" cy="76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5346925" y="1501200"/>
            <a:ext cx="30837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5347072" y="2562000"/>
            <a:ext cx="30837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12">
            <a:off x="-2462909" y="-2409283"/>
            <a:ext cx="3626671" cy="360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01244">
            <a:off x="7624414" y="-35122"/>
            <a:ext cx="1940810" cy="1242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993036">
            <a:off x="26736" y="397736"/>
            <a:ext cx="953004" cy="7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500" y="4315324"/>
            <a:ext cx="728775" cy="7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8364763" y="4334212"/>
            <a:ext cx="542875" cy="10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1" type="subTitle"/>
          </p:nvPr>
        </p:nvSpPr>
        <p:spPr>
          <a:xfrm>
            <a:off x="4923011" y="2741575"/>
            <a:ext cx="28698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2" type="subTitle"/>
          </p:nvPr>
        </p:nvSpPr>
        <p:spPr>
          <a:xfrm>
            <a:off x="1351200" y="2741576"/>
            <a:ext cx="28698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idx="3" type="subTitle"/>
          </p:nvPr>
        </p:nvSpPr>
        <p:spPr>
          <a:xfrm>
            <a:off x="1351188" y="2258875"/>
            <a:ext cx="2869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4" type="subTitle"/>
          </p:nvPr>
        </p:nvSpPr>
        <p:spPr>
          <a:xfrm>
            <a:off x="4923015" y="2258875"/>
            <a:ext cx="2869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82" name="Google Shape;182;p24"/>
          <p:cNvGrpSpPr/>
          <p:nvPr/>
        </p:nvGrpSpPr>
        <p:grpSpPr>
          <a:xfrm>
            <a:off x="-1661936" y="-1583373"/>
            <a:ext cx="12676013" cy="8319349"/>
            <a:chOff x="-1661936" y="-1583373"/>
            <a:chExt cx="12676013" cy="8319349"/>
          </a:xfrm>
        </p:grpSpPr>
        <p:pic>
          <p:nvPicPr>
            <p:cNvPr id="183" name="Google Shape;18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399988">
              <a:off x="-1670836" y="4143781"/>
              <a:ext cx="2601099" cy="2583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12">
              <a:off x="8421877" y="-1574469"/>
              <a:ext cx="2601099" cy="25832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24"/>
          <p:cNvGrpSpPr/>
          <p:nvPr/>
        </p:nvGrpSpPr>
        <p:grpSpPr>
          <a:xfrm>
            <a:off x="-245201" y="-520451"/>
            <a:ext cx="11535140" cy="7465050"/>
            <a:chOff x="-245201" y="-520451"/>
            <a:chExt cx="11535140" cy="7465050"/>
          </a:xfrm>
        </p:grpSpPr>
        <p:pic>
          <p:nvPicPr>
            <p:cNvPr id="186" name="Google Shape;18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801244">
              <a:off x="-226476" y="-35262"/>
              <a:ext cx="1795001" cy="1149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801236">
              <a:off x="7508567" y="3536453"/>
              <a:ext cx="3742326" cy="23966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1513" y="3909626"/>
            <a:ext cx="899025" cy="8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4832081" y="1667625"/>
            <a:ext cx="32541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1057900" y="1667625"/>
            <a:ext cx="32541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3" name="Google Shape;193;p25"/>
          <p:cNvGrpSpPr/>
          <p:nvPr/>
        </p:nvGrpSpPr>
        <p:grpSpPr>
          <a:xfrm>
            <a:off x="-1045926" y="-931537"/>
            <a:ext cx="11639099" cy="6204363"/>
            <a:chOff x="-1045926" y="-931537"/>
            <a:chExt cx="11639099" cy="6204363"/>
          </a:xfrm>
        </p:grpSpPr>
        <p:pic>
          <p:nvPicPr>
            <p:cNvPr id="194" name="Google Shape;194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1045926" y="-931537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3999" y="3118500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4242">
            <a:off x="-492325" y="7726"/>
            <a:ext cx="2018802" cy="1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88260">
            <a:off x="7993907" y="3980659"/>
            <a:ext cx="1029860" cy="105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1" type="subTitle"/>
          </p:nvPr>
        </p:nvSpPr>
        <p:spPr>
          <a:xfrm>
            <a:off x="775025" y="2916206"/>
            <a:ext cx="23379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2" type="subTitle"/>
          </p:nvPr>
        </p:nvSpPr>
        <p:spPr>
          <a:xfrm>
            <a:off x="3403050" y="2916206"/>
            <a:ext cx="23379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3" type="subTitle"/>
          </p:nvPr>
        </p:nvSpPr>
        <p:spPr>
          <a:xfrm>
            <a:off x="6031075" y="2916204"/>
            <a:ext cx="23379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4" type="subTitle"/>
          </p:nvPr>
        </p:nvSpPr>
        <p:spPr>
          <a:xfrm>
            <a:off x="775025" y="2256200"/>
            <a:ext cx="23379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4" name="Google Shape;204;p26"/>
          <p:cNvSpPr txBox="1"/>
          <p:nvPr>
            <p:ph idx="5" type="subTitle"/>
          </p:nvPr>
        </p:nvSpPr>
        <p:spPr>
          <a:xfrm>
            <a:off x="3403050" y="2256200"/>
            <a:ext cx="23379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5" name="Google Shape;205;p26"/>
          <p:cNvSpPr txBox="1"/>
          <p:nvPr>
            <p:ph idx="6" type="subTitle"/>
          </p:nvPr>
        </p:nvSpPr>
        <p:spPr>
          <a:xfrm>
            <a:off x="6031075" y="2256200"/>
            <a:ext cx="23379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206" name="Google Shape;2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475" y="4647950"/>
            <a:ext cx="1013500" cy="10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4147873">
            <a:off x="-194906" y="167973"/>
            <a:ext cx="1120142" cy="91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34" y="31688"/>
            <a:ext cx="656591" cy="64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6"/>
          <p:cNvGrpSpPr/>
          <p:nvPr/>
        </p:nvGrpSpPr>
        <p:grpSpPr>
          <a:xfrm>
            <a:off x="-1455951" y="-1614825"/>
            <a:ext cx="12049124" cy="8335575"/>
            <a:chOff x="-1455951" y="-1614825"/>
            <a:chExt cx="12049124" cy="8335575"/>
          </a:xfrm>
        </p:grpSpPr>
        <p:pic>
          <p:nvPicPr>
            <p:cNvPr id="210" name="Google Shape;21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423999" y="-1614825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1455951" y="4566425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937625" y="2839999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2" type="subTitle"/>
          </p:nvPr>
        </p:nvSpPr>
        <p:spPr>
          <a:xfrm>
            <a:off x="3484347" y="2839999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6031075" y="2839999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4" type="subTitle"/>
          </p:nvPr>
        </p:nvSpPr>
        <p:spPr>
          <a:xfrm>
            <a:off x="937625" y="1779881"/>
            <a:ext cx="2175300" cy="10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idx="5" type="subTitle"/>
          </p:nvPr>
        </p:nvSpPr>
        <p:spPr>
          <a:xfrm>
            <a:off x="3484350" y="1779881"/>
            <a:ext cx="2175300" cy="10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idx="6" type="subTitle"/>
          </p:nvPr>
        </p:nvSpPr>
        <p:spPr>
          <a:xfrm>
            <a:off x="6031075" y="1779881"/>
            <a:ext cx="2175300" cy="10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220" name="Google Shape;2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5248" y="4647950"/>
            <a:ext cx="1013500" cy="10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47873">
            <a:off x="8211987" y="167973"/>
            <a:ext cx="1120142" cy="91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71998" y="31688"/>
            <a:ext cx="656591" cy="64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7"/>
          <p:cNvGrpSpPr/>
          <p:nvPr/>
        </p:nvGrpSpPr>
        <p:grpSpPr>
          <a:xfrm>
            <a:off x="-1455951" y="-1614825"/>
            <a:ext cx="12049124" cy="8335575"/>
            <a:chOff x="-1455951" y="-1614825"/>
            <a:chExt cx="12049124" cy="8335575"/>
          </a:xfrm>
        </p:grpSpPr>
        <p:pic>
          <p:nvPicPr>
            <p:cNvPr id="224" name="Google Shape;22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455951" y="-1614825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23999" y="4566425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2110311" y="19809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2" type="subTitle"/>
          </p:nvPr>
        </p:nvSpPr>
        <p:spPr>
          <a:xfrm>
            <a:off x="5055489" y="19809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8"/>
          <p:cNvSpPr txBox="1"/>
          <p:nvPr>
            <p:ph idx="3" type="subTitle"/>
          </p:nvPr>
        </p:nvSpPr>
        <p:spPr>
          <a:xfrm>
            <a:off x="2110311" y="36238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8"/>
          <p:cNvSpPr txBox="1"/>
          <p:nvPr>
            <p:ph idx="4" type="subTitle"/>
          </p:nvPr>
        </p:nvSpPr>
        <p:spPr>
          <a:xfrm>
            <a:off x="5055489" y="36238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8"/>
          <p:cNvSpPr txBox="1"/>
          <p:nvPr>
            <p:ph idx="5" type="subTitle"/>
          </p:nvPr>
        </p:nvSpPr>
        <p:spPr>
          <a:xfrm>
            <a:off x="2110311" y="162772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6" type="subTitle"/>
          </p:nvPr>
        </p:nvSpPr>
        <p:spPr>
          <a:xfrm>
            <a:off x="2110311" y="32707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28"/>
          <p:cNvSpPr txBox="1"/>
          <p:nvPr>
            <p:ph idx="7" type="subTitle"/>
          </p:nvPr>
        </p:nvSpPr>
        <p:spPr>
          <a:xfrm>
            <a:off x="5055486" y="162772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idx="8" type="subTitle"/>
          </p:nvPr>
        </p:nvSpPr>
        <p:spPr>
          <a:xfrm>
            <a:off x="5055486" y="32707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236" name="Google Shape;23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88265">
            <a:off x="8361798" y="4247426"/>
            <a:ext cx="815157" cy="83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483975" y="-303950"/>
            <a:ext cx="2082200" cy="20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563425" y="3996675"/>
            <a:ext cx="2082200" cy="20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46467">
            <a:off x="-277264" y="27349"/>
            <a:ext cx="1024279" cy="102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7229" y="-12"/>
            <a:ext cx="606746" cy="60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idx="1" type="subTitle"/>
          </p:nvPr>
        </p:nvSpPr>
        <p:spPr>
          <a:xfrm>
            <a:off x="876725" y="1996801"/>
            <a:ext cx="221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2" type="subTitle"/>
          </p:nvPr>
        </p:nvSpPr>
        <p:spPr>
          <a:xfrm>
            <a:off x="3463050" y="1996801"/>
            <a:ext cx="221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3" type="subTitle"/>
          </p:nvPr>
        </p:nvSpPr>
        <p:spPr>
          <a:xfrm>
            <a:off x="876725" y="3731825"/>
            <a:ext cx="221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4" type="subTitle"/>
          </p:nvPr>
        </p:nvSpPr>
        <p:spPr>
          <a:xfrm>
            <a:off x="3463050" y="3731825"/>
            <a:ext cx="221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9"/>
          <p:cNvSpPr txBox="1"/>
          <p:nvPr>
            <p:ph idx="5" type="subTitle"/>
          </p:nvPr>
        </p:nvSpPr>
        <p:spPr>
          <a:xfrm>
            <a:off x="6049375" y="1996801"/>
            <a:ext cx="221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9"/>
          <p:cNvSpPr txBox="1"/>
          <p:nvPr>
            <p:ph idx="6" type="subTitle"/>
          </p:nvPr>
        </p:nvSpPr>
        <p:spPr>
          <a:xfrm>
            <a:off x="6049375" y="3731825"/>
            <a:ext cx="221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9"/>
          <p:cNvSpPr txBox="1"/>
          <p:nvPr>
            <p:ph idx="7" type="subTitle"/>
          </p:nvPr>
        </p:nvSpPr>
        <p:spPr>
          <a:xfrm>
            <a:off x="877730" y="1656600"/>
            <a:ext cx="221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0" name="Google Shape;250;p29"/>
          <p:cNvSpPr txBox="1"/>
          <p:nvPr>
            <p:ph idx="8" type="subTitle"/>
          </p:nvPr>
        </p:nvSpPr>
        <p:spPr>
          <a:xfrm>
            <a:off x="3464055" y="1656600"/>
            <a:ext cx="221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1" name="Google Shape;251;p29"/>
          <p:cNvSpPr txBox="1"/>
          <p:nvPr>
            <p:ph idx="9" type="subTitle"/>
          </p:nvPr>
        </p:nvSpPr>
        <p:spPr>
          <a:xfrm>
            <a:off x="6050380" y="1656600"/>
            <a:ext cx="2216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2" name="Google Shape;252;p29"/>
          <p:cNvSpPr txBox="1"/>
          <p:nvPr>
            <p:ph idx="13" type="subTitle"/>
          </p:nvPr>
        </p:nvSpPr>
        <p:spPr>
          <a:xfrm>
            <a:off x="877730" y="3391600"/>
            <a:ext cx="221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3" name="Google Shape;253;p29"/>
          <p:cNvSpPr txBox="1"/>
          <p:nvPr>
            <p:ph idx="14" type="subTitle"/>
          </p:nvPr>
        </p:nvSpPr>
        <p:spPr>
          <a:xfrm>
            <a:off x="3464055" y="3391600"/>
            <a:ext cx="221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" name="Google Shape;254;p29"/>
          <p:cNvSpPr txBox="1"/>
          <p:nvPr>
            <p:ph idx="15" type="subTitle"/>
          </p:nvPr>
        </p:nvSpPr>
        <p:spPr>
          <a:xfrm>
            <a:off x="6050380" y="3391600"/>
            <a:ext cx="2216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255" name="Google Shape;25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0675" y="-411300"/>
            <a:ext cx="1169375" cy="11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1050" y="4413127"/>
            <a:ext cx="911050" cy="9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6249" y="4484250"/>
            <a:ext cx="2169174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548182">
            <a:off x="8288636" y="-491865"/>
            <a:ext cx="1097812" cy="109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88283">
            <a:off x="8574649" y="224768"/>
            <a:ext cx="739577" cy="75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hasCustomPrompt="1"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30"/>
          <p:cNvSpPr txBox="1"/>
          <p:nvPr>
            <p:ph idx="1" type="subTitle"/>
          </p:nvPr>
        </p:nvSpPr>
        <p:spPr>
          <a:xfrm>
            <a:off x="2223600" y="1327277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hasCustomPrompt="1" idx="2" type="title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30"/>
          <p:cNvSpPr txBox="1"/>
          <p:nvPr>
            <p:ph idx="3" type="subTitle"/>
          </p:nvPr>
        </p:nvSpPr>
        <p:spPr>
          <a:xfrm>
            <a:off x="2223600" y="267953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30"/>
          <p:cNvSpPr txBox="1"/>
          <p:nvPr>
            <p:ph hasCustomPrompt="1" idx="4" type="title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30"/>
          <p:cNvSpPr txBox="1"/>
          <p:nvPr>
            <p:ph idx="5" type="subTitle"/>
          </p:nvPr>
        </p:nvSpPr>
        <p:spPr>
          <a:xfrm>
            <a:off x="2223600" y="403178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67" name="Google Shape;2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88265">
            <a:off x="8310948" y="4236551"/>
            <a:ext cx="815157" cy="837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0"/>
          <p:cNvGrpSpPr/>
          <p:nvPr/>
        </p:nvGrpSpPr>
        <p:grpSpPr>
          <a:xfrm>
            <a:off x="-1444587" y="-295187"/>
            <a:ext cx="12106675" cy="5588475"/>
            <a:chOff x="-1444587" y="-295187"/>
            <a:chExt cx="12106675" cy="5588475"/>
          </a:xfrm>
        </p:grpSpPr>
        <p:pic>
          <p:nvPicPr>
            <p:cNvPr id="269" name="Google Shape;26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585675" y="-289400"/>
              <a:ext cx="2082200" cy="207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1450375" y="3216875"/>
              <a:ext cx="2082200" cy="207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46471">
            <a:off x="-272868" y="22781"/>
            <a:ext cx="1234467" cy="123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25" y="-295164"/>
            <a:ext cx="952850" cy="95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215751"/>
            <a:ext cx="7704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0775" y="4743500"/>
            <a:ext cx="626525" cy="6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02846">
            <a:off x="-583750" y="3957576"/>
            <a:ext cx="2018801" cy="12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147875">
            <a:off x="-76392" y="212949"/>
            <a:ext cx="803501" cy="6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15" y="31800"/>
            <a:ext cx="470985" cy="4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8180449" y="-1450350"/>
            <a:ext cx="2169174" cy="21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1" type="subTitle"/>
          </p:nvPr>
        </p:nvSpPr>
        <p:spPr>
          <a:xfrm>
            <a:off x="2347900" y="1736225"/>
            <a:ext cx="44481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/>
        </p:nvSpPr>
        <p:spPr>
          <a:xfrm>
            <a:off x="1970650" y="3618850"/>
            <a:ext cx="5202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CREDITS:</a:t>
            </a:r>
            <a:r>
              <a:rPr lang="en" sz="12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 </a:t>
            </a:r>
            <a:endParaRPr b="1" sz="1200" u="sng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331338" y="4334212"/>
            <a:ext cx="542875" cy="10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355994">
            <a:off x="-309400" y="232525"/>
            <a:ext cx="1191050" cy="11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52570">
            <a:off x="186250" y="-177699"/>
            <a:ext cx="2018801" cy="1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088308">
            <a:off x="8373092" y="3713501"/>
            <a:ext cx="920342" cy="9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2"/>
          <p:cNvGrpSpPr/>
          <p:nvPr/>
        </p:nvGrpSpPr>
        <p:grpSpPr>
          <a:xfrm>
            <a:off x="713217" y="4604001"/>
            <a:ext cx="1707336" cy="834575"/>
            <a:chOff x="713217" y="4604001"/>
            <a:chExt cx="1707336" cy="834575"/>
          </a:xfrm>
        </p:grpSpPr>
        <p:pic>
          <p:nvPicPr>
            <p:cNvPr id="283" name="Google Shape;283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47">
              <a:off x="712322" y="4604902"/>
              <a:ext cx="834575" cy="832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47">
              <a:off x="1586872" y="4604902"/>
              <a:ext cx="834575" cy="832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250" y="4192302"/>
            <a:ext cx="911050" cy="90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32"/>
          <p:cNvGrpSpPr/>
          <p:nvPr/>
        </p:nvGrpSpPr>
        <p:grpSpPr>
          <a:xfrm>
            <a:off x="-1248926" y="-1363524"/>
            <a:ext cx="11745125" cy="7827549"/>
            <a:chOff x="-1248926" y="-1363524"/>
            <a:chExt cx="11745125" cy="7827549"/>
          </a:xfrm>
        </p:grpSpPr>
        <p:pic>
          <p:nvPicPr>
            <p:cNvPr id="287" name="Google Shape;28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334449" y="-1356100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1256351" y="4302275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" name="Google Shape;2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147864">
            <a:off x="-152684" y="130437"/>
            <a:ext cx="996669" cy="8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91751" y="489381"/>
            <a:ext cx="968050" cy="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3"/>
          <p:cNvGrpSpPr/>
          <p:nvPr/>
        </p:nvGrpSpPr>
        <p:grpSpPr>
          <a:xfrm>
            <a:off x="-2548205" y="9"/>
            <a:ext cx="14521247" cy="5176911"/>
            <a:chOff x="-2548205" y="9"/>
            <a:chExt cx="14521247" cy="5176911"/>
          </a:xfrm>
        </p:grpSpPr>
        <p:pic>
          <p:nvPicPr>
            <p:cNvPr id="293" name="Google Shape;293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8420867" y="9909"/>
              <a:ext cx="3562075" cy="354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2557330" y="1906370"/>
              <a:ext cx="3279675" cy="3261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33"/>
          <p:cNvGrpSpPr/>
          <p:nvPr/>
        </p:nvGrpSpPr>
        <p:grpSpPr>
          <a:xfrm>
            <a:off x="-1455951" y="-1614825"/>
            <a:ext cx="12049124" cy="8335575"/>
            <a:chOff x="-1455951" y="-1614825"/>
            <a:chExt cx="12049124" cy="8335575"/>
          </a:xfrm>
        </p:grpSpPr>
        <p:pic>
          <p:nvPicPr>
            <p:cNvPr id="296" name="Google Shape;29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455951" y="-1614825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3999" y="4566425"/>
              <a:ext cx="2169174" cy="2154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88278">
            <a:off x="8091981" y="28797"/>
            <a:ext cx="994391" cy="102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4798" y="4500688"/>
            <a:ext cx="656591" cy="64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5055284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583300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24012" y="0"/>
            <a:ext cx="3160563" cy="314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543700" y="1967700"/>
            <a:ext cx="3263700" cy="32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3572">
            <a:off x="-227801" y="-72873"/>
            <a:ext cx="2018801" cy="129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775" y="3862500"/>
            <a:ext cx="532000" cy="53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775" y="4489477"/>
            <a:ext cx="532000" cy="53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3500" y="-574122"/>
            <a:ext cx="1016700" cy="101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47879">
            <a:off x="8446952" y="4126325"/>
            <a:ext cx="1328000" cy="10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205500" y="3826925"/>
            <a:ext cx="778427" cy="76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448526" y="-1144024"/>
            <a:ext cx="2169174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6">
            <a:alphaModFix/>
          </a:blip>
          <a:srcRect b="0" l="0" r="0" t="49379"/>
          <a:stretch/>
        </p:blipFill>
        <p:spPr>
          <a:xfrm flipH="1" rot="5400000">
            <a:off x="3150" y="4511500"/>
            <a:ext cx="678650" cy="6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1" name="Google Shape;51;p7"/>
          <p:cNvSpPr/>
          <p:nvPr>
            <p:ph idx="2" type="pic"/>
          </p:nvPr>
        </p:nvSpPr>
        <p:spPr>
          <a:xfrm>
            <a:off x="5595325" y="1310450"/>
            <a:ext cx="2461500" cy="30780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835211">
            <a:off x="-298364" y="128873"/>
            <a:ext cx="1097813" cy="109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689775" y="0"/>
            <a:ext cx="454225" cy="9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52" y="51116"/>
            <a:ext cx="657825" cy="6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3">
            <a:alphaModFix/>
          </a:blip>
          <a:srcRect b="0" l="0" r="0" t="49859"/>
          <a:stretch/>
        </p:blipFill>
        <p:spPr>
          <a:xfrm flipH="1" rot="5400000">
            <a:off x="-75" y="4689325"/>
            <a:ext cx="454225" cy="4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305825" y="-359113"/>
            <a:ext cx="678650" cy="13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116500" y="3968412"/>
            <a:ext cx="1276925" cy="12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2135550" y="1383991"/>
            <a:ext cx="4872900" cy="14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135550" y="30884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"/>
              <a:buNone/>
              <a:defRPr b="1" sz="35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●"/>
              <a:defRPr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○"/>
              <a:defRPr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■"/>
              <a:defRPr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●"/>
              <a:defRPr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○"/>
              <a:defRPr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■"/>
              <a:defRPr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●"/>
              <a:defRPr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○"/>
              <a:defRPr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■"/>
              <a:defRPr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-919501" y="-893375"/>
            <a:ext cx="2169174" cy="21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>
            <p:ph type="ctrTitle"/>
          </p:nvPr>
        </p:nvSpPr>
        <p:spPr>
          <a:xfrm>
            <a:off x="2040950" y="618325"/>
            <a:ext cx="5164200" cy="24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Iconnissance</a:t>
            </a:r>
            <a:r>
              <a:rPr lang="en"/>
              <a:t> </a:t>
            </a:r>
            <a:r>
              <a:rPr lang="en" sz="4400">
                <a:solidFill>
                  <a:schemeClr val="accent3"/>
                </a:solidFill>
              </a:rPr>
              <a:t>Computer Vision</a:t>
            </a:r>
            <a:endParaRPr sz="4400">
              <a:solidFill>
                <a:schemeClr val="accent3"/>
              </a:solidFill>
            </a:endParaRPr>
          </a:p>
        </p:txBody>
      </p:sp>
      <p:sp>
        <p:nvSpPr>
          <p:cNvPr id="306" name="Google Shape;306;p34"/>
          <p:cNvSpPr txBox="1"/>
          <p:nvPr>
            <p:ph idx="1" type="subTitle"/>
          </p:nvPr>
        </p:nvSpPr>
        <p:spPr>
          <a:xfrm>
            <a:off x="2161500" y="3259150"/>
            <a:ext cx="5013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system for video game items</a:t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624" y="3881300"/>
            <a:ext cx="2169174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55994">
            <a:off x="-309400" y="232525"/>
            <a:ext cx="1191050" cy="11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52570">
            <a:off x="186250" y="-177699"/>
            <a:ext cx="2018801" cy="1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88260">
            <a:off x="7775957" y="3391759"/>
            <a:ext cx="1029860" cy="1057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4"/>
          <p:cNvCxnSpPr/>
          <p:nvPr/>
        </p:nvCxnSpPr>
        <p:spPr>
          <a:xfrm>
            <a:off x="2135850" y="3982550"/>
            <a:ext cx="49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6625" y="153000"/>
            <a:ext cx="776500" cy="7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4178550" y="4159600"/>
            <a:ext cx="1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Henry Fan</a:t>
            </a:r>
            <a:endParaRPr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12">
            <a:off x="-2666334" y="-1312283"/>
            <a:ext cx="3626671" cy="360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01236">
            <a:off x="5870609" y="-261759"/>
            <a:ext cx="3742326" cy="239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01236">
            <a:off x="-1201616" y="3354853"/>
            <a:ext cx="3742326" cy="239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993047">
            <a:off x="-131091" y="-39524"/>
            <a:ext cx="1688629" cy="138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206" y="3958800"/>
            <a:ext cx="989819" cy="969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43"/>
          <p:cNvCxnSpPr/>
          <p:nvPr/>
        </p:nvCxnSpPr>
        <p:spPr>
          <a:xfrm>
            <a:off x="1880225" y="1048796"/>
            <a:ext cx="49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3"/>
          <p:cNvSpPr txBox="1"/>
          <p:nvPr/>
        </p:nvSpPr>
        <p:spPr>
          <a:xfrm>
            <a:off x="1880225" y="494700"/>
            <a:ext cx="419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Categorization Goals</a:t>
            </a:r>
            <a:endParaRPr b="1" sz="3000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</p:txBody>
      </p:sp>
      <p:sp>
        <p:nvSpPr>
          <p:cNvPr id="410" name="Google Shape;410;p43"/>
          <p:cNvSpPr txBox="1"/>
          <p:nvPr/>
        </p:nvSpPr>
        <p:spPr>
          <a:xfrm>
            <a:off x="1880225" y="1232300"/>
            <a:ext cx="4748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-"/>
            </a:pPr>
            <a:r>
              <a:rPr lang="en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Identify common video game objects for the following 12 categories: </a:t>
            </a:r>
            <a:endParaRPr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Sen"/>
                <a:ea typeface="Sen"/>
                <a:cs typeface="Sen"/>
                <a:sym typeface="Sen"/>
              </a:rPr>
              <a:t>['boots', 'axes', 'shields', 'helmets', 'ingot', 'potions', 'pants', 'swords', 'gloves', 'armors', 'rings', 'gems']</a:t>
            </a:r>
            <a:endParaRPr b="1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en"/>
              <a:buChar char="-"/>
            </a:pPr>
            <a:r>
              <a:rPr b="1" lang="en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Reach goal: be able to identify objects with very different art styles from training data, such as </a:t>
            </a:r>
            <a:r>
              <a:rPr b="1" i="1" lang="en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Minecraft</a:t>
            </a:r>
            <a:endParaRPr b="1" baseline="-25000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</p:txBody>
      </p:sp>
      <p:pic>
        <p:nvPicPr>
          <p:cNvPr id="411" name="Google Shape;41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9432" y="3617225"/>
            <a:ext cx="1266700" cy="1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3682" y="3583100"/>
            <a:ext cx="1266700" cy="1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18" name="Google Shape;418;p44"/>
          <p:cNvSpPr txBox="1"/>
          <p:nvPr>
            <p:ph idx="1" type="subTitle"/>
          </p:nvPr>
        </p:nvSpPr>
        <p:spPr>
          <a:xfrm>
            <a:off x="713225" y="1215750"/>
            <a:ext cx="7710900" cy="30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list of resources used for this project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nter Tight"/>
                <a:ea typeface="Inter Tight"/>
                <a:cs typeface="Inter Tight"/>
                <a:sym typeface="Inter Tight"/>
              </a:rPr>
              <a:t>Information:</a:t>
            </a:r>
            <a:endParaRPr b="1" sz="2400"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https://datagen.tech/guides/image-classification/python/#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https://www.geeksforgeeks.org/python-image-classification-using-keras/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nter Tight"/>
                <a:ea typeface="Inter Tight"/>
                <a:cs typeface="Inter Tight"/>
                <a:sym typeface="Inter Tight"/>
              </a:rPr>
              <a:t>Libraries:</a:t>
            </a:r>
            <a:endParaRPr b="1" sz="2400"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en"/>
              <a:buChar char="●"/>
            </a:pPr>
            <a:r>
              <a:rPr lang="en" sz="1200"/>
              <a:t>Tensorflow: https://www.tensorflow.org/tutorials/images/classification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Keras: https://keras.io/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Numpy: https://numpy.org/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Matplotlib: https://matplotlib.org/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Pathlib: https://docs.python.org/3/library/pathlib.html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1768550" y="12309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end!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424" name="Google Shape;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75562" y="-1254050"/>
            <a:ext cx="3160563" cy="314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088425" y="3421750"/>
            <a:ext cx="3263700" cy="32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355979">
            <a:off x="7331762" y="600393"/>
            <a:ext cx="1261051" cy="126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426" y="610402"/>
            <a:ext cx="774075" cy="7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-611050" y="-955700"/>
            <a:ext cx="3098100" cy="309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en"/>
              <a:ea typeface="Sen"/>
              <a:cs typeface="Sen"/>
              <a:sym typeface="Sen"/>
            </a:endParaRPr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752350" y="2304225"/>
            <a:ext cx="5067600" cy="10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0" name="Google Shape;320;p35"/>
          <p:cNvSpPr txBox="1"/>
          <p:nvPr>
            <p:ph idx="1" type="subTitle"/>
          </p:nvPr>
        </p:nvSpPr>
        <p:spPr>
          <a:xfrm>
            <a:off x="752350" y="396637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Objective, motivation, and approach</a:t>
            </a:r>
            <a:endParaRPr/>
          </a:p>
        </p:txBody>
      </p:sp>
      <p:cxnSp>
        <p:nvCxnSpPr>
          <p:cNvPr id="321" name="Google Shape;321;p35"/>
          <p:cNvCxnSpPr/>
          <p:nvPr/>
        </p:nvCxnSpPr>
        <p:spPr>
          <a:xfrm>
            <a:off x="752350" y="3632575"/>
            <a:ext cx="49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713175" y="3255700"/>
            <a:ext cx="2082200" cy="20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0994">
            <a:off x="7985504" y="2597058"/>
            <a:ext cx="1000770" cy="97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9" name="Google Shape;329;p36"/>
          <p:cNvSpPr txBox="1"/>
          <p:nvPr>
            <p:ph idx="1" type="subTitle"/>
          </p:nvPr>
        </p:nvSpPr>
        <p:spPr>
          <a:xfrm>
            <a:off x="775025" y="2282996"/>
            <a:ext cx="23379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 are used all the time in video games, graphic interfaces, etc, to represent objects and items.</a:t>
            </a:r>
            <a:endParaRPr/>
          </a:p>
        </p:txBody>
      </p:sp>
      <p:sp>
        <p:nvSpPr>
          <p:cNvPr id="330" name="Google Shape;330;p36"/>
          <p:cNvSpPr txBox="1"/>
          <p:nvPr>
            <p:ph idx="4" type="subTitle"/>
          </p:nvPr>
        </p:nvSpPr>
        <p:spPr>
          <a:xfrm>
            <a:off x="775025" y="1540175"/>
            <a:ext cx="23379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Icons!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100" y="1291900"/>
            <a:ext cx="4948152" cy="325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37" name="Google Shape;337;p37"/>
          <p:cNvSpPr txBox="1"/>
          <p:nvPr>
            <p:ph idx="1" type="subTitle"/>
          </p:nvPr>
        </p:nvSpPr>
        <p:spPr>
          <a:xfrm>
            <a:off x="775025" y="2282996"/>
            <a:ext cx="23379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2D square icons that represent common items in video games.</a:t>
            </a:r>
            <a:endParaRPr/>
          </a:p>
        </p:txBody>
      </p:sp>
      <p:sp>
        <p:nvSpPr>
          <p:cNvPr id="338" name="Google Shape;338;p37"/>
          <p:cNvSpPr txBox="1"/>
          <p:nvPr>
            <p:ph idx="4" type="subTitle"/>
          </p:nvPr>
        </p:nvSpPr>
        <p:spPr>
          <a:xfrm>
            <a:off x="775025" y="1540175"/>
            <a:ext cx="23379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Recognize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00" y="2002650"/>
            <a:ext cx="981950" cy="9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6643700" y="2283000"/>
            <a:ext cx="1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“Hammer”</a:t>
            </a:r>
            <a:endParaRPr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575" y="3194475"/>
            <a:ext cx="1170375" cy="11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6821450" y="3579550"/>
            <a:ext cx="7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“Ring”</a:t>
            </a:r>
            <a:endParaRPr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</p:txBody>
      </p:sp>
      <p:cxnSp>
        <p:nvCxnSpPr>
          <p:cNvPr id="343" name="Google Shape;343;p37"/>
          <p:cNvCxnSpPr/>
          <p:nvPr/>
        </p:nvCxnSpPr>
        <p:spPr>
          <a:xfrm flipH="1" rot="10800000">
            <a:off x="5318875" y="2508350"/>
            <a:ext cx="1100700" cy="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7"/>
          <p:cNvCxnSpPr/>
          <p:nvPr/>
        </p:nvCxnSpPr>
        <p:spPr>
          <a:xfrm flipH="1" rot="10800000">
            <a:off x="5349500" y="3772325"/>
            <a:ext cx="1100700" cy="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7"/>
          <p:cNvSpPr txBox="1"/>
          <p:nvPr>
            <p:ph idx="4" type="subTitle"/>
          </p:nvPr>
        </p:nvSpPr>
        <p:spPr>
          <a:xfrm>
            <a:off x="3582625" y="1376750"/>
            <a:ext cx="1652700" cy="489000"/>
          </a:xfrm>
          <a:prstGeom prst="rect">
            <a:avLst/>
          </a:prstGeom>
          <a:solidFill>
            <a:srgbClr val="59595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INPUT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46" name="Google Shape;346;p37"/>
          <p:cNvSpPr txBox="1"/>
          <p:nvPr>
            <p:ph idx="4" type="subTitle"/>
          </p:nvPr>
        </p:nvSpPr>
        <p:spPr>
          <a:xfrm>
            <a:off x="6382400" y="1376750"/>
            <a:ext cx="1652700" cy="489000"/>
          </a:xfrm>
          <a:prstGeom prst="rect">
            <a:avLst/>
          </a:prstGeom>
          <a:solidFill>
            <a:srgbClr val="59595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Tight"/>
                <a:ea typeface="Inter Tight"/>
                <a:cs typeface="Inter Tight"/>
                <a:sym typeface="Inter Tight"/>
              </a:rPr>
              <a:t>OUTPUT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8"/>
          <p:cNvGrpSpPr/>
          <p:nvPr/>
        </p:nvGrpSpPr>
        <p:grpSpPr>
          <a:xfrm>
            <a:off x="4645475" y="1334936"/>
            <a:ext cx="3432984" cy="2391885"/>
            <a:chOff x="4565575" y="1182411"/>
            <a:chExt cx="3432984" cy="2391885"/>
          </a:xfrm>
        </p:grpSpPr>
        <p:grpSp>
          <p:nvGrpSpPr>
            <p:cNvPr id="352" name="Google Shape;352;p38"/>
            <p:cNvGrpSpPr/>
            <p:nvPr/>
          </p:nvGrpSpPr>
          <p:grpSpPr>
            <a:xfrm>
              <a:off x="4565575" y="1182411"/>
              <a:ext cx="3432984" cy="2391885"/>
              <a:chOff x="331763" y="414153"/>
              <a:chExt cx="6903246" cy="5019697"/>
            </a:xfrm>
          </p:grpSpPr>
          <p:sp>
            <p:nvSpPr>
              <p:cNvPr id="353" name="Google Shape;353;p38"/>
              <p:cNvSpPr/>
              <p:nvPr/>
            </p:nvSpPr>
            <p:spPr>
              <a:xfrm>
                <a:off x="2953125" y="4725150"/>
                <a:ext cx="1660725" cy="708700"/>
              </a:xfrm>
              <a:custGeom>
                <a:rect b="b" l="l" r="r" t="t"/>
                <a:pathLst>
                  <a:path extrusionOk="0" h="28348" w="66429">
                    <a:moveTo>
                      <a:pt x="6889" y="1"/>
                    </a:moveTo>
                    <a:lnTo>
                      <a:pt x="1" y="28347"/>
                    </a:lnTo>
                    <a:lnTo>
                      <a:pt x="66429" y="28347"/>
                    </a:lnTo>
                    <a:lnTo>
                      <a:pt x="59475" y="1"/>
                    </a:lnTo>
                    <a:lnTo>
                      <a:pt x="33182" y="464"/>
                    </a:lnTo>
                    <a:lnTo>
                      <a:pt x="68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8"/>
              <p:cNvSpPr/>
              <p:nvPr/>
            </p:nvSpPr>
            <p:spPr>
              <a:xfrm>
                <a:off x="331763" y="414153"/>
                <a:ext cx="6903246" cy="4353879"/>
              </a:xfrm>
              <a:custGeom>
                <a:rect b="b" l="l" r="r" t="t"/>
                <a:pathLst>
                  <a:path extrusionOk="0" h="181204" w="248162">
                    <a:moveTo>
                      <a:pt x="4636" y="0"/>
                    </a:moveTo>
                    <a:cubicBezTo>
                      <a:pt x="2053" y="0"/>
                      <a:pt x="0" y="2053"/>
                      <a:pt x="0" y="4636"/>
                    </a:cubicBezTo>
                    <a:lnTo>
                      <a:pt x="0" y="176634"/>
                    </a:lnTo>
                    <a:cubicBezTo>
                      <a:pt x="0" y="179151"/>
                      <a:pt x="2053" y="181204"/>
                      <a:pt x="4636" y="181204"/>
                    </a:cubicBezTo>
                    <a:lnTo>
                      <a:pt x="243526" y="181204"/>
                    </a:lnTo>
                    <a:cubicBezTo>
                      <a:pt x="246109" y="181204"/>
                      <a:pt x="248162" y="179151"/>
                      <a:pt x="248162" y="176634"/>
                    </a:cubicBezTo>
                    <a:lnTo>
                      <a:pt x="248162" y="4636"/>
                    </a:lnTo>
                    <a:cubicBezTo>
                      <a:pt x="248162" y="2053"/>
                      <a:pt x="246109" y="0"/>
                      <a:pt x="243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8"/>
              <p:cNvSpPr/>
              <p:nvPr/>
            </p:nvSpPr>
            <p:spPr>
              <a:xfrm>
                <a:off x="547276" y="717801"/>
                <a:ext cx="6472159" cy="3863873"/>
              </a:xfrm>
              <a:custGeom>
                <a:rect b="b" l="l" r="r" t="t"/>
                <a:pathLst>
                  <a:path extrusionOk="0" h="165707" w="232665">
                    <a:moveTo>
                      <a:pt x="1" y="1"/>
                    </a:moveTo>
                    <a:lnTo>
                      <a:pt x="1" y="24307"/>
                    </a:lnTo>
                    <a:lnTo>
                      <a:pt x="1" y="165707"/>
                    </a:lnTo>
                    <a:lnTo>
                      <a:pt x="232665" y="165707"/>
                    </a:lnTo>
                    <a:lnTo>
                      <a:pt x="232665" y="121532"/>
                    </a:lnTo>
                    <a:lnTo>
                      <a:pt x="2326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8"/>
              <p:cNvSpPr/>
              <p:nvPr/>
            </p:nvSpPr>
            <p:spPr>
              <a:xfrm>
                <a:off x="2772650" y="5206975"/>
                <a:ext cx="2020025" cy="226875"/>
              </a:xfrm>
              <a:custGeom>
                <a:rect b="b" l="l" r="r" t="t"/>
                <a:pathLst>
                  <a:path extrusionOk="0" h="9075" w="80801">
                    <a:moveTo>
                      <a:pt x="4571" y="1"/>
                    </a:moveTo>
                    <a:cubicBezTo>
                      <a:pt x="2054" y="1"/>
                      <a:pt x="1" y="2054"/>
                      <a:pt x="1" y="4570"/>
                    </a:cubicBezTo>
                    <a:cubicBezTo>
                      <a:pt x="1" y="7021"/>
                      <a:pt x="2054" y="9074"/>
                      <a:pt x="4571" y="9074"/>
                    </a:cubicBezTo>
                    <a:lnTo>
                      <a:pt x="76297" y="9074"/>
                    </a:lnTo>
                    <a:cubicBezTo>
                      <a:pt x="78814" y="9074"/>
                      <a:pt x="80801" y="7021"/>
                      <a:pt x="80801" y="4570"/>
                    </a:cubicBezTo>
                    <a:cubicBezTo>
                      <a:pt x="80801" y="2054"/>
                      <a:pt x="78814" y="1"/>
                      <a:pt x="762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7" name="Google Shape;357;p38"/>
            <p:cNvSpPr/>
            <p:nvPr/>
          </p:nvSpPr>
          <p:spPr>
            <a:xfrm>
              <a:off x="6254618" y="1231675"/>
              <a:ext cx="54900" cy="5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en"/>
                <a:ea typeface="Sen"/>
                <a:cs typeface="Sen"/>
                <a:sym typeface="Sen"/>
              </a:endParaRPr>
            </a:p>
          </p:txBody>
        </p:sp>
      </p:grpSp>
      <p:sp>
        <p:nvSpPr>
          <p:cNvPr id="358" name="Google Shape;358;p38"/>
          <p:cNvSpPr txBox="1"/>
          <p:nvPr>
            <p:ph type="title"/>
          </p:nvPr>
        </p:nvSpPr>
        <p:spPr>
          <a:xfrm>
            <a:off x="846625" y="1213175"/>
            <a:ext cx="3137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59" name="Google Shape;359;p38"/>
          <p:cNvSpPr txBox="1"/>
          <p:nvPr>
            <p:ph idx="1" type="subTitle"/>
          </p:nvPr>
        </p:nvSpPr>
        <p:spPr>
          <a:xfrm>
            <a:off x="846625" y="2359800"/>
            <a:ext cx="32796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just 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Involves art, sound, storytelling,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everyone can do all of that!</a:t>
            </a:r>
            <a:endParaRPr/>
          </a:p>
        </p:txBody>
      </p:sp>
      <p:pic>
        <p:nvPicPr>
          <p:cNvPr id="360" name="Google Shape;360;p38"/>
          <p:cNvPicPr preferRelativeResize="0"/>
          <p:nvPr/>
        </p:nvPicPr>
        <p:blipFill rotWithShape="1">
          <a:blip r:embed="rId3">
            <a:alphaModFix/>
          </a:blip>
          <a:srcRect b="0" l="4010" r="4010" t="0"/>
          <a:stretch/>
        </p:blipFill>
        <p:spPr>
          <a:xfrm>
            <a:off x="4722150" y="1479625"/>
            <a:ext cx="3279601" cy="186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to doing this?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720000" y="1466100"/>
            <a:ext cx="3482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Real world concepts represented by icons</a:t>
            </a:r>
            <a:endParaRPr b="1" sz="1900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en"/>
              <a:buChar char="-"/>
            </a:pPr>
            <a:r>
              <a:rPr lang="en" sz="16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Vary heavily in shape and orientation</a:t>
            </a:r>
            <a:endParaRPr sz="1600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en"/>
              <a:buChar char="-"/>
            </a:pPr>
            <a:r>
              <a:rPr lang="en" sz="16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Vary heavily in color and texture</a:t>
            </a:r>
            <a:endParaRPr sz="1600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en"/>
              <a:buChar char="-"/>
            </a:pPr>
            <a:r>
              <a:rPr lang="en" sz="16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Recognition techniques such as hough transform will not work for many cases!</a:t>
            </a:r>
            <a:endParaRPr sz="1600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</p:txBody>
      </p:sp>
      <p:pic>
        <p:nvPicPr>
          <p:cNvPr id="367" name="Google Shape;3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75" y="2251326"/>
            <a:ext cx="1633197" cy="16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865" y="1466101"/>
            <a:ext cx="1268052" cy="130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826" y="2999275"/>
            <a:ext cx="1443575" cy="14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to doing this?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75" y="1423400"/>
            <a:ext cx="2438849" cy="7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725" y="3913825"/>
            <a:ext cx="2659539" cy="7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4450" y="2377125"/>
            <a:ext cx="2659551" cy="132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/>
        </p:nvSpPr>
        <p:spPr>
          <a:xfrm>
            <a:off x="696550" y="1436400"/>
            <a:ext cx="330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CNNs!</a:t>
            </a:r>
            <a:endParaRPr b="1" sz="2500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en"/>
              <a:buChar char="-"/>
            </a:pPr>
            <a:r>
              <a:rPr lang="en" sz="19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Adaptable to classes of different icons.</a:t>
            </a:r>
            <a:endParaRPr sz="1900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en"/>
              <a:buChar char="-"/>
            </a:pPr>
            <a:r>
              <a:rPr lang="en" sz="19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Already</a:t>
            </a:r>
            <a:r>
              <a:rPr lang="en" sz="1900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rPr>
              <a:t> have a dataset of icons to train neural networks on.</a:t>
            </a:r>
            <a:endParaRPr sz="1900">
              <a:solidFill>
                <a:schemeClr val="dk1"/>
              </a:solidFill>
              <a:latin typeface="Sen"/>
              <a:ea typeface="Sen"/>
              <a:cs typeface="Sen"/>
              <a:sym typeface="Se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/>
          <p:nvPr/>
        </p:nvSpPr>
        <p:spPr>
          <a:xfrm>
            <a:off x="3022950" y="-907375"/>
            <a:ext cx="3098100" cy="3098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en"/>
              <a:ea typeface="Sen"/>
              <a:cs typeface="Sen"/>
              <a:sym typeface="Sen"/>
            </a:endParaRPr>
          </a:p>
        </p:txBody>
      </p:sp>
      <p:sp>
        <p:nvSpPr>
          <p:cNvPr id="384" name="Google Shape;384;p41"/>
          <p:cNvSpPr txBox="1"/>
          <p:nvPr>
            <p:ph type="title"/>
          </p:nvPr>
        </p:nvSpPr>
        <p:spPr>
          <a:xfrm>
            <a:off x="2038200" y="2361550"/>
            <a:ext cx="5067600" cy="9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385" name="Google Shape;385;p41"/>
          <p:cNvSpPr txBox="1"/>
          <p:nvPr>
            <p:ph idx="1" type="subTitle"/>
          </p:nvPr>
        </p:nvSpPr>
        <p:spPr>
          <a:xfrm>
            <a:off x="2038200" y="374557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Benchmarks and outcomes</a:t>
            </a:r>
            <a:endParaRPr/>
          </a:p>
        </p:txBody>
      </p:sp>
      <p:cxnSp>
        <p:nvCxnSpPr>
          <p:cNvPr id="386" name="Google Shape;386;p41"/>
          <p:cNvCxnSpPr/>
          <p:nvPr/>
        </p:nvCxnSpPr>
        <p:spPr>
          <a:xfrm>
            <a:off x="2109150" y="3505850"/>
            <a:ext cx="49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7" name="Google Shape;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12175" y="-601800"/>
            <a:ext cx="2082200" cy="20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609513" y="3670725"/>
            <a:ext cx="2082200" cy="20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88265">
            <a:off x="8322723" y="1149001"/>
            <a:ext cx="815157" cy="83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95" name="Google Shape;395;p42"/>
          <p:cNvSpPr txBox="1"/>
          <p:nvPr>
            <p:ph idx="2" type="subTitle"/>
          </p:nvPr>
        </p:nvSpPr>
        <p:spPr>
          <a:xfrm>
            <a:off x="830150" y="1661550"/>
            <a:ext cx="4513200" cy="25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test the accuracy and ability of the model to categorize icons, a portion of the dataset will be reserved for testing the model performance on untrained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Unique images in the training set will be augmented with random transformations to improve performance with a small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2"/>
          <p:cNvSpPr txBox="1"/>
          <p:nvPr>
            <p:ph idx="17" type="subTitle"/>
          </p:nvPr>
        </p:nvSpPr>
        <p:spPr>
          <a:xfrm>
            <a:off x="912999" y="117676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675" y="1399025"/>
            <a:ext cx="2360775" cy="15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750" y="3250725"/>
            <a:ext cx="2728524" cy="13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for College by Slidesgo">
  <a:themeElements>
    <a:clrScheme name="Simple Light">
      <a:dk1>
        <a:srgbClr val="FFFFFF"/>
      </a:dk1>
      <a:lt1>
        <a:srgbClr val="202336"/>
      </a:lt1>
      <a:dk2>
        <a:srgbClr val="70C6DA"/>
      </a:dk2>
      <a:lt2>
        <a:srgbClr val="534DD9"/>
      </a:lt2>
      <a:accent1>
        <a:srgbClr val="D662EC"/>
      </a:accent1>
      <a:accent2>
        <a:srgbClr val="E2785E"/>
      </a:accent2>
      <a:accent3>
        <a:srgbClr val="FFDB6A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